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critorio\Estrategia%20Anticontrabando%202017\2018\Graficos%20comparativos%202015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Hoja1!$A$2</c:f>
              <c:strCache>
                <c:ptCount val="1"/>
                <c:pt idx="0">
                  <c:v>LICORES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Hoja1!$B$1:$D$1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Acumulado 2018</c:v>
                </c:pt>
              </c:strCache>
            </c:strRef>
          </c:cat>
          <c:val>
            <c:numRef>
              <c:f>Hoja1!$B$2:$D$2</c:f>
              <c:numCache>
                <c:formatCode>#,##0</c:formatCode>
                <c:ptCount val="3"/>
                <c:pt idx="0">
                  <c:v>32877</c:v>
                </c:pt>
                <c:pt idx="1">
                  <c:v>28245</c:v>
                </c:pt>
                <c:pt idx="2">
                  <c:v>5248</c:v>
                </c:pt>
              </c:numCache>
            </c:numRef>
          </c:val>
        </c:ser>
        <c:ser>
          <c:idx val="2"/>
          <c:order val="1"/>
          <c:tx>
            <c:strRef>
              <c:f>Hoja1!$A$3</c:f>
              <c:strCache>
                <c:ptCount val="1"/>
                <c:pt idx="0">
                  <c:v>ELEMENTOS PARA ADULTERAR</c:v>
                </c:pt>
              </c:strCache>
            </c:strRef>
          </c:tx>
          <c:cat>
            <c:strRef>
              <c:f>Hoja1!$B$1:$D$1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Acumulado 2018</c:v>
                </c:pt>
              </c:strCache>
            </c:strRef>
          </c:cat>
          <c:val>
            <c:numRef>
              <c:f>Hoja1!$B$3:$D$3</c:f>
              <c:numCache>
                <c:formatCode>#,##0</c:formatCode>
                <c:ptCount val="3"/>
                <c:pt idx="0">
                  <c:v>59349</c:v>
                </c:pt>
                <c:pt idx="1">
                  <c:v>45613</c:v>
                </c:pt>
                <c:pt idx="2">
                  <c:v>32334</c:v>
                </c:pt>
              </c:numCache>
            </c:numRef>
          </c:val>
        </c:ser>
        <c:ser>
          <c:idx val="3"/>
          <c:order val="2"/>
          <c:tx>
            <c:strRef>
              <c:f>Hoja1!$A$4</c:f>
              <c:strCache>
                <c:ptCount val="1"/>
                <c:pt idx="0">
                  <c:v>CIGARRILLOS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Hoja1!$B$1:$D$1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Acumulado 2018</c:v>
                </c:pt>
              </c:strCache>
            </c:strRef>
          </c:cat>
          <c:val>
            <c:numRef>
              <c:f>Hoja1!$B$4:$D$4</c:f>
              <c:numCache>
                <c:formatCode>#,##0</c:formatCode>
                <c:ptCount val="3"/>
                <c:pt idx="0">
                  <c:v>92273</c:v>
                </c:pt>
                <c:pt idx="1">
                  <c:v>135474</c:v>
                </c:pt>
                <c:pt idx="2">
                  <c:v>81623</c:v>
                </c:pt>
              </c:numCache>
            </c:numRef>
          </c:val>
        </c:ser>
        <c:shape val="box"/>
        <c:axId val="37579776"/>
        <c:axId val="37615872"/>
        <c:axId val="0"/>
      </c:bar3DChart>
      <c:catAx>
        <c:axId val="37579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CO"/>
                  <a:t>Año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7615872"/>
        <c:crosses val="autoZero"/>
        <c:auto val="1"/>
        <c:lblAlgn val="ctr"/>
        <c:lblOffset val="100"/>
      </c:catAx>
      <c:valAx>
        <c:axId val="376158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CO"/>
                  <a:t>Unidades</a:t>
                </a:r>
                <a:r>
                  <a:rPr lang="es-CO" baseline="0"/>
                  <a:t> decomisadas</a:t>
                </a:r>
                <a:endParaRPr lang="es-CO"/>
              </a:p>
            </c:rich>
          </c:tx>
          <c:layout/>
        </c:title>
        <c:numFmt formatCode="#,##0" sourceLinked="1"/>
        <c:tickLblPos val="nextTo"/>
        <c:crossAx val="375797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CONSOLIDADOS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ESTRATEGIA ANTICONTRABANDO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MARZO </a:t>
            </a: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2018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254977" y="142508"/>
            <a:ext cx="8673978" cy="752475"/>
            <a:chOff x="254977" y="142508"/>
            <a:chExt cx="8673978" cy="752475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977" y="142508"/>
              <a:ext cx="16002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0630" y="200391"/>
              <a:ext cx="18383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0 Imagen" descr="rentas-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" action="ppaction://noaction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2018</a:t>
            </a:r>
          </a:p>
          <a:p>
            <a:pPr algn="ctr">
              <a:buNone/>
            </a:pPr>
            <a:r>
              <a:rPr lang="pt-BR" sz="1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 </a:t>
            </a:r>
            <a:r>
              <a:rPr lang="pt-BR" sz="1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31 de </a:t>
            </a:r>
            <a:r>
              <a:rPr lang="pt-BR" sz="1800" b="1" i="1" dirty="0" err="1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marzo</a:t>
            </a:r>
            <a:endParaRPr lang="pt-BR" sz="18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4 CuadroTexto">
            <a:hlinkClick r:id="" action="ppaction://noaction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lang="pt-BR" sz="36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" action="ppaction://noaction"/>
          </p:cNvPr>
          <p:cNvSpPr txBox="1"/>
          <p:nvPr/>
        </p:nvSpPr>
        <p:spPr>
          <a:xfrm>
            <a:off x="21768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3</a:t>
            </a:r>
            <a:endParaRPr lang="pt-BR" sz="36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" action="ppaction://noaction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5.248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" action="ppaction://noaction"/>
          </p:cNvPr>
          <p:cNvSpPr txBox="1"/>
          <p:nvPr/>
        </p:nvSpPr>
        <p:spPr>
          <a:xfrm>
            <a:off x="44929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81.623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" action="ppaction://noaction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32.334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20 CuadroTexto">
            <a:hlinkClick r:id="" action="ppaction://noaction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" action="ppaction://noaction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" action="ppaction://noaction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CuadroTexto">
            <a:hlinkClick r:id="" action="ppaction://noaction"/>
          </p:cNvPr>
          <p:cNvSpPr txBox="1"/>
          <p:nvPr/>
        </p:nvSpPr>
        <p:spPr>
          <a:xfrm>
            <a:off x="4205513" y="33869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3.866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" action="ppaction://noaction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  <p:graphicFrame>
        <p:nvGraphicFramePr>
          <p:cNvPr id="20" name="1 Gráfico"/>
          <p:cNvGraphicFramePr/>
          <p:nvPr/>
        </p:nvGraphicFramePr>
        <p:xfrm>
          <a:off x="4572000" y="3937000"/>
          <a:ext cx="4572000" cy="246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Realizado cargue de la totalidad de Actas de Aprehensión en el aplicativo ORCA lo que permite contar con información consolidada a nivel nacional para estudios y toma de decisiones por parte de los organismos que combaten el flagelo del contrabando y adulteración.</a:t>
            </a:r>
            <a:endParaRPr lang="es-CO" dirty="0" smtClean="0"/>
          </a:p>
          <a:p>
            <a:pPr algn="just"/>
            <a:r>
              <a:rPr lang="es-CO" dirty="0" smtClean="0"/>
              <a:t>Destrucción de productos decomisados en presencia de entes de control por un total de 114.465 unidades de licores, cigarrillos, cervezas y elementos para adulterar.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822</TotalTime>
  <Words>117</Words>
  <Application>Microsoft Office PowerPoint</Application>
  <PresentationFormat>Presentación en pantalla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Presentación1</vt:lpstr>
      <vt:lpstr>Diapositiva 1</vt:lpstr>
      <vt:lpstr>INFORME DE RESULTADOS</vt:lpstr>
      <vt:lpstr>INFORME DE RESULTADOS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Usuario</cp:lastModifiedBy>
  <cp:revision>127</cp:revision>
  <dcterms:created xsi:type="dcterms:W3CDTF">2016-02-24T15:11:44Z</dcterms:created>
  <dcterms:modified xsi:type="dcterms:W3CDTF">2018-04-13T15:15:55Z</dcterms:modified>
</cp:coreProperties>
</file>