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14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scritorio\Estrategia%20Anticontrabando%202017\2018\Graficos%20comparativos%202015-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view3D>
      <c:rAngAx val="1"/>
    </c:view3D>
    <c:plotArea>
      <c:layout/>
      <c:bar3DChart>
        <c:barDir val="col"/>
        <c:grouping val="clustered"/>
        <c:ser>
          <c:idx val="1"/>
          <c:order val="0"/>
          <c:tx>
            <c:strRef>
              <c:f>Hoja1!$A$2</c:f>
              <c:strCache>
                <c:ptCount val="1"/>
                <c:pt idx="0">
                  <c:v>LICORES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Hoja1!$B$1:$D$1</c:f>
              <c:strCache>
                <c:ptCount val="3"/>
                <c:pt idx="0">
                  <c:v>Total 2016</c:v>
                </c:pt>
                <c:pt idx="1">
                  <c:v>Total 2017</c:v>
                </c:pt>
                <c:pt idx="2">
                  <c:v>Acumulado 2018</c:v>
                </c:pt>
              </c:strCache>
            </c:strRef>
          </c:cat>
          <c:val>
            <c:numRef>
              <c:f>Hoja1!$B$2:$D$2</c:f>
              <c:numCache>
                <c:formatCode>#,##0</c:formatCode>
                <c:ptCount val="3"/>
                <c:pt idx="0">
                  <c:v>32877</c:v>
                </c:pt>
                <c:pt idx="1">
                  <c:v>28245</c:v>
                </c:pt>
                <c:pt idx="2">
                  <c:v>5248</c:v>
                </c:pt>
              </c:numCache>
            </c:numRef>
          </c:val>
        </c:ser>
        <c:ser>
          <c:idx val="2"/>
          <c:order val="1"/>
          <c:tx>
            <c:strRef>
              <c:f>Hoja1!$A$3</c:f>
              <c:strCache>
                <c:ptCount val="1"/>
                <c:pt idx="0">
                  <c:v>ELEMENTOS PARA ADULTERAR</c:v>
                </c:pt>
              </c:strCache>
            </c:strRef>
          </c:tx>
          <c:cat>
            <c:strRef>
              <c:f>Hoja1!$B$1:$D$1</c:f>
              <c:strCache>
                <c:ptCount val="3"/>
                <c:pt idx="0">
                  <c:v>Total 2016</c:v>
                </c:pt>
                <c:pt idx="1">
                  <c:v>Total 2017</c:v>
                </c:pt>
                <c:pt idx="2">
                  <c:v>Acumulado 2018</c:v>
                </c:pt>
              </c:strCache>
            </c:strRef>
          </c:cat>
          <c:val>
            <c:numRef>
              <c:f>Hoja1!$B$3:$D$3</c:f>
              <c:numCache>
                <c:formatCode>#,##0</c:formatCode>
                <c:ptCount val="3"/>
                <c:pt idx="0">
                  <c:v>59349</c:v>
                </c:pt>
                <c:pt idx="1">
                  <c:v>45613</c:v>
                </c:pt>
                <c:pt idx="2">
                  <c:v>32334</c:v>
                </c:pt>
              </c:numCache>
            </c:numRef>
          </c:val>
        </c:ser>
        <c:ser>
          <c:idx val="3"/>
          <c:order val="2"/>
          <c:tx>
            <c:strRef>
              <c:f>Hoja1!$A$4</c:f>
              <c:strCache>
                <c:ptCount val="1"/>
                <c:pt idx="0">
                  <c:v>CIGARRILLOS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Hoja1!$B$1:$D$1</c:f>
              <c:strCache>
                <c:ptCount val="3"/>
                <c:pt idx="0">
                  <c:v>Total 2016</c:v>
                </c:pt>
                <c:pt idx="1">
                  <c:v>Total 2017</c:v>
                </c:pt>
                <c:pt idx="2">
                  <c:v>Acumulado 2018</c:v>
                </c:pt>
              </c:strCache>
            </c:strRef>
          </c:cat>
          <c:val>
            <c:numRef>
              <c:f>Hoja1!$B$4:$D$4</c:f>
              <c:numCache>
                <c:formatCode>#,##0</c:formatCode>
                <c:ptCount val="3"/>
                <c:pt idx="0">
                  <c:v>92273</c:v>
                </c:pt>
                <c:pt idx="1">
                  <c:v>135474</c:v>
                </c:pt>
                <c:pt idx="2">
                  <c:v>81623</c:v>
                </c:pt>
              </c:numCache>
            </c:numRef>
          </c:val>
        </c:ser>
        <c:shape val="box"/>
        <c:axId val="37579776"/>
        <c:axId val="37615872"/>
        <c:axId val="0"/>
      </c:bar3DChart>
      <c:catAx>
        <c:axId val="375797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CO"/>
                  <a:t>Año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37615872"/>
        <c:crosses val="autoZero"/>
        <c:auto val="1"/>
        <c:lblAlgn val="ctr"/>
        <c:lblOffset val="100"/>
      </c:catAx>
      <c:valAx>
        <c:axId val="376158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CO"/>
                  <a:t>Unidades</a:t>
                </a:r>
                <a:r>
                  <a:rPr lang="es-CO" baseline="0"/>
                  <a:t> decomisadas</a:t>
                </a:r>
                <a:endParaRPr lang="es-CO"/>
              </a:p>
            </c:rich>
          </c:tx>
          <c:layout/>
        </c:title>
        <c:numFmt formatCode="#,##0" sourceLinked="1"/>
        <c:tickLblPos val="nextTo"/>
        <c:crossAx val="3757977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92080-FE4D-4DF7-A4D2-E624FBC6E817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F6D5D-3194-4D23-871B-E42DA585ED9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6EEA-31A5-4E7B-BFC5-1073162E3BC6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E6711-DA60-4554-BFD0-4816076436B7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7789-BB17-4FB1-B626-5F81EEEBD05C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EDB9-DAC1-4A13-BD58-3F334965778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CB970-78A2-42F1-85D5-06D4ED0C7317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B53C-2B30-469B-84E1-B0D18A480D9D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C68E-D246-4FAC-8B5C-910165B1FEC1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1BBB5-3864-4BC6-B0CD-789E0D69F17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12B1-C3E4-4F7B-82AF-636708918548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A98E9-C253-4EBB-852D-8EA24CC7D39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B3F0-6109-4326-8EFB-26B8C1F8109C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84E4-3294-46B6-BC66-3B1FE1614130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1CC3-550A-476C-99AD-1EE530949710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5DD2-DD70-41C7-97FE-E8A66391884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E13D-A257-4D87-8864-B6AC8C532A68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EB4ED-3544-49D8-9A6F-534BB48F25A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54D1-D38B-4D08-AA9B-2E0B2AF6C3D7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FCDE-9063-4A6D-B6C0-993E48ED3195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BE14-2B53-4713-80FF-27CE0ED8D7FD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4B9AF-6E5C-4DD9-9372-F8A9389B05B9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7DF9A3-10F8-4F97-916B-50CBCD11C6D0}" type="datetimeFigureOut">
              <a:rPr lang="es-CO"/>
              <a:pPr>
                <a:defRPr/>
              </a:pPr>
              <a:t>13/04/2018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53A4676-B18F-4C3F-88B7-F98AACF26939}" type="slidenum">
              <a:rPr lang="es-CO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ítulo 2"/>
          <p:cNvSpPr>
            <a:spLocks noGrp="1"/>
          </p:cNvSpPr>
          <p:nvPr>
            <p:ph type="subTitle" idx="1"/>
          </p:nvPr>
        </p:nvSpPr>
        <p:spPr>
          <a:xfrm>
            <a:off x="4356462" y="4411937"/>
            <a:ext cx="4787538" cy="1583915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RESULTADOS CONSOLIDADOS</a:t>
            </a:r>
          </a:p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ESTRATEGIA ANTICONTRABANDO</a:t>
            </a:r>
          </a:p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MARZO </a:t>
            </a: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2018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254977" y="142508"/>
            <a:ext cx="8673978" cy="752475"/>
            <a:chOff x="254977" y="142508"/>
            <a:chExt cx="8673978" cy="752475"/>
          </a:xfrm>
        </p:grpSpPr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4977" y="142508"/>
              <a:ext cx="160020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4 Image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0630" y="200391"/>
              <a:ext cx="18383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0 Imagen" descr="rentas-01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23851" y="1685107"/>
            <a:ext cx="6049611" cy="24296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3 Marcador de contenido">
            <a:hlinkClick r:id="" action="ppaction://noaction"/>
          </p:cNvPr>
          <p:cNvSpPr txBox="1">
            <a:spLocks noGrp="1"/>
          </p:cNvSpPr>
          <p:nvPr>
            <p:ph idx="1"/>
          </p:nvPr>
        </p:nvSpPr>
        <p:spPr>
          <a:xfrm>
            <a:off x="158262" y="2792276"/>
            <a:ext cx="2677886" cy="146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7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2018</a:t>
            </a:r>
          </a:p>
          <a:p>
            <a:pPr algn="ctr">
              <a:buNone/>
            </a:pPr>
            <a:r>
              <a:rPr lang="pt-BR" sz="1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 </a:t>
            </a:r>
            <a:r>
              <a:rPr lang="pt-BR" sz="1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31 de </a:t>
            </a:r>
            <a:r>
              <a:rPr lang="pt-BR" sz="1800" b="1" i="1" dirty="0" err="1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marzo</a:t>
            </a:r>
            <a:endParaRPr lang="pt-BR" sz="18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4 CuadroTexto">
            <a:hlinkClick r:id="" action="ppaction://noaction"/>
          </p:cNvPr>
          <p:cNvSpPr txBox="1"/>
          <p:nvPr/>
        </p:nvSpPr>
        <p:spPr>
          <a:xfrm>
            <a:off x="2726619" y="2047849"/>
            <a:ext cx="14761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85</a:t>
            </a:r>
            <a:endParaRPr lang="pt-BR" sz="36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  <a:p>
            <a:pPr algn="r"/>
            <a:r>
              <a:rPr lang="pt-BR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OPERATIVOS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CuadroTexto">
            <a:hlinkClick r:id="" action="ppaction://noaction"/>
          </p:cNvPr>
          <p:cNvSpPr txBox="1"/>
          <p:nvPr/>
        </p:nvSpPr>
        <p:spPr>
          <a:xfrm>
            <a:off x="2176863" y="3742341"/>
            <a:ext cx="180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3</a:t>
            </a:r>
            <a:endParaRPr lang="pt-BR" sz="36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  <a:p>
            <a:pPr algn="r"/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ALAMBIQUES DESMANTELADOS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4336869" y="1554480"/>
            <a:ext cx="13063" cy="261257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5400000">
            <a:off x="3439798" y="5282911"/>
            <a:ext cx="1785950" cy="794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>
            <a:hlinkClick r:id="" action="ppaction://noaction"/>
          </p:cNvPr>
          <p:cNvSpPr txBox="1"/>
          <p:nvPr/>
        </p:nvSpPr>
        <p:spPr>
          <a:xfrm>
            <a:off x="4521256" y="1506993"/>
            <a:ext cx="222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  </a:t>
            </a:r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5.248</a:t>
            </a:r>
            <a:endParaRPr lang="es-ES" sz="3600" b="1" i="1" dirty="0">
              <a:solidFill>
                <a:srgbClr val="92D05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10 CuadroTexto">
            <a:hlinkClick r:id="" action="ppaction://noaction"/>
          </p:cNvPr>
          <p:cNvSpPr txBox="1"/>
          <p:nvPr/>
        </p:nvSpPr>
        <p:spPr>
          <a:xfrm>
            <a:off x="4492924" y="2084620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81.623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11 CuadroTexto">
            <a:hlinkClick r:id="" action="ppaction://noaction"/>
          </p:cNvPr>
          <p:cNvSpPr txBox="1"/>
          <p:nvPr/>
        </p:nvSpPr>
        <p:spPr>
          <a:xfrm>
            <a:off x="4495132" y="2727311"/>
            <a:ext cx="197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32.334</a:t>
            </a:r>
            <a:endParaRPr lang="es-ES" sz="3600" b="1" i="1" dirty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20 CuadroTexto">
            <a:hlinkClick r:id="" action="ppaction://noaction"/>
          </p:cNvPr>
          <p:cNvSpPr txBox="1"/>
          <p:nvPr/>
        </p:nvSpPr>
        <p:spPr>
          <a:xfrm>
            <a:off x="6582465" y="162022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LICORES</a:t>
            </a:r>
          </a:p>
        </p:txBody>
      </p:sp>
      <p:sp>
        <p:nvSpPr>
          <p:cNvPr id="22" name="21 CuadroTexto">
            <a:hlinkClick r:id="" action="ppaction://noaction"/>
          </p:cNvPr>
          <p:cNvSpPr txBox="1"/>
          <p:nvPr/>
        </p:nvSpPr>
        <p:spPr>
          <a:xfrm>
            <a:off x="6621654" y="219784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CIGARRILLOS</a:t>
            </a:r>
          </a:p>
        </p:txBody>
      </p:sp>
      <p:sp>
        <p:nvSpPr>
          <p:cNvPr id="23" name="22 CuadroTexto">
            <a:hlinkClick r:id="" action="ppaction://noaction"/>
          </p:cNvPr>
          <p:cNvSpPr txBox="1"/>
          <p:nvPr/>
        </p:nvSpPr>
        <p:spPr>
          <a:xfrm>
            <a:off x="6558354" y="2801602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ELEMENTOS PARA ADULTERAR</a:t>
            </a: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CuadroTexto">
            <a:hlinkClick r:id="" action="ppaction://noaction"/>
          </p:cNvPr>
          <p:cNvSpPr txBox="1"/>
          <p:nvPr/>
        </p:nvSpPr>
        <p:spPr>
          <a:xfrm>
            <a:off x="4205513" y="3386914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3.866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35 CuadroTexto">
            <a:hlinkClick r:id="" action="ppaction://noaction"/>
          </p:cNvPr>
          <p:cNvSpPr txBox="1"/>
          <p:nvPr/>
        </p:nvSpPr>
        <p:spPr>
          <a:xfrm>
            <a:off x="6545291" y="3594081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 CERVEZA</a:t>
            </a:r>
          </a:p>
        </p:txBody>
      </p:sp>
      <p:graphicFrame>
        <p:nvGraphicFramePr>
          <p:cNvPr id="20" name="1 Gráfico"/>
          <p:cNvGraphicFramePr/>
          <p:nvPr/>
        </p:nvGraphicFramePr>
        <p:xfrm>
          <a:off x="4572000" y="3937000"/>
          <a:ext cx="4572000" cy="246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 smtClean="0"/>
              <a:t>Realizado cargue de la totalidad de Actas de Aprehensión en el aplicativo ORCA lo que permite contar con información consolidada a nivel nacional para estudios y toma de decisiones por parte de los organismos que combaten el flagelo del contrabando y adulteración.</a:t>
            </a:r>
            <a:endParaRPr lang="es-CO" dirty="0" smtClean="0"/>
          </a:p>
          <a:p>
            <a:pPr algn="just"/>
            <a:r>
              <a:rPr lang="es-CO" dirty="0" smtClean="0"/>
              <a:t>Destrucción de productos decomisados en presencia de entes de control por un total de 114.465 unidades de licores, cigarrillos, cervezas y elementos para adulterar.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 [Modo de compatibilidad]" id="{C688C2B8-A1F2-4EF8-A872-AF8312754759}" vid="{CFA74AD6-9DBE-45AA-9DDC-90C032B9A7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822</TotalTime>
  <Words>117</Words>
  <Application>Microsoft Office PowerPoint</Application>
  <PresentationFormat>Presentación en pantalla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Presentación1</vt:lpstr>
      <vt:lpstr>Diapositiva 1</vt:lpstr>
      <vt:lpstr>INFORME DE RESULTADOS</vt:lpstr>
      <vt:lpstr>INFORME DE RESULTADOS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 rojas</dc:creator>
  <cp:lastModifiedBy>Usuario</cp:lastModifiedBy>
  <cp:revision>127</cp:revision>
  <dcterms:created xsi:type="dcterms:W3CDTF">2016-02-24T15:11:44Z</dcterms:created>
  <dcterms:modified xsi:type="dcterms:W3CDTF">2018-04-13T15:15:55Z</dcterms:modified>
</cp:coreProperties>
</file>